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79" r:id="rId5"/>
    <p:sldId id="280" r:id="rId6"/>
    <p:sldId id="288" r:id="rId7"/>
    <p:sldId id="296" r:id="rId8"/>
    <p:sldId id="292" r:id="rId9"/>
    <p:sldId id="298" r:id="rId10"/>
    <p:sldId id="295" r:id="rId11"/>
    <p:sldId id="294" r:id="rId12"/>
    <p:sldId id="281" r:id="rId13"/>
    <p:sldId id="282" r:id="rId14"/>
    <p:sldId id="274" r:id="rId15"/>
    <p:sldId id="290" r:id="rId16"/>
    <p:sldId id="283" r:id="rId17"/>
    <p:sldId id="287" r:id="rId18"/>
    <p:sldId id="263" r:id="rId19"/>
    <p:sldId id="256" r:id="rId20"/>
    <p:sldId id="264" r:id="rId21"/>
    <p:sldId id="29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E55"/>
    <a:srgbClr val="0460B4"/>
    <a:srgbClr val="CFCFCF"/>
    <a:srgbClr val="B0B0B0"/>
    <a:srgbClr val="2A6BEE"/>
    <a:srgbClr val="6DA4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C19818-4D72-4487-B391-2792365D1DD8}" v="128" dt="2026-01-22T13:59:01.218"/>
    <p1510:client id="{68C19DCA-0752-B50B-70B9-1793976BFCE9}" v="1126" dt="2026-01-22T22:08:36.936"/>
    <p1510:client id="{E8FA13FF-7ECF-0DD6-69B6-7540B2DCCB66}" v="21" dt="2026-01-23T22:42:48.2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859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3BE3C-3DBD-41CC-B26C-86A3675AB03B}" type="datetimeFigureOut">
              <a:rPr lang="en-US" smtClean="0"/>
              <a:t>2026-01-28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F8AA2-13C0-425B-AD3E-F5144E6A773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02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55CC5-717D-F41C-224A-18C18E2CE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1A67180-5D66-F839-0523-205AC6E371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220DA98-AAD1-AA39-4A1E-C2A4794DC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F241EB-01A6-1108-59CC-180EA0BA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F8AA2-13C0-425B-AD3E-F5144E6A77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7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986635-4021-7BFD-9FCA-3BB8A5939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BFDEA80-E7E9-250F-3D53-8F97881B1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CE0A9D-6395-A6D4-A20E-619B8C59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188C-10D6-464F-B6B1-544D6512183D}" type="datetimeFigureOut">
              <a:rPr lang="en-US" smtClean="0"/>
              <a:t>2026-01-28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885FB4-CDAF-1251-6E13-FD5058353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799C66-E4C1-4C49-9C37-D24A1C85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B45F-6837-4F96-8280-327A1FC2F5D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19335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B968C0-7F96-9139-DC84-74C4B3DC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540BA08-D25E-0C16-FD39-2BCF116BB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FA60CD-06CC-960B-7216-7CF43C1A8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188C-10D6-464F-B6B1-544D6512183D}" type="datetimeFigureOut">
              <a:rPr lang="en-US" smtClean="0"/>
              <a:t>2026-01-28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892764-07F1-AF3C-ADB6-29527A27A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D412D1-06A1-09D5-6212-C7383D21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B45F-6837-4F96-8280-327A1FC2F5D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3451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4C662FE-93A4-9CAA-D010-D2AB6C575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A618782-3BB7-09D0-C83F-4914C6BC4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1A98ED-E31C-5E60-673E-20CB0FA0A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188C-10D6-464F-B6B1-544D6512183D}" type="datetimeFigureOut">
              <a:rPr lang="en-US" smtClean="0"/>
              <a:t>2026-01-28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92C107-173C-F8EE-F240-02134E2DD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F3BF0A-C4DD-AEA1-0218-AE2B81E0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B45F-6837-4F96-8280-327A1FC2F5D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55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694B10-2840-FE73-472D-EBCE4FB3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A43E8C-DC4F-5698-1A49-4D83713A1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A6AFE6-4ABE-8855-859C-94B9E98D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188C-10D6-464F-B6B1-544D6512183D}" type="datetimeFigureOut">
              <a:rPr lang="en-US" smtClean="0"/>
              <a:t>2026-01-28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27EF2C2-D8A6-C922-AF8D-9C2CD22F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C055EB-A608-38CC-9C25-C5D4D880E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B45F-6837-4F96-8280-327A1FC2F5D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66029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73BB76-D305-5EF9-E97E-266F672D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B94D41-B911-C682-9EA6-E69E48348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CB2489-669A-B1E1-99CF-A9C18A747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188C-10D6-464F-B6B1-544D6512183D}" type="datetimeFigureOut">
              <a:rPr lang="en-US" smtClean="0"/>
              <a:t>2026-01-28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0445FB-3FEE-0EAB-C5A9-F73088EF1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8CAEAA-223D-82B0-94E5-1DD85057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B45F-6837-4F96-8280-327A1FC2F5D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3795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3F4D2D-1BFE-1672-F7C3-69624C3A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61B8BC-7BF6-018F-DC6A-7E78C55DD1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E4AB69-F25E-4736-D627-58690F06C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FB7CA55-740F-1EE4-4016-09E8A494C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188C-10D6-464F-B6B1-544D6512183D}" type="datetimeFigureOut">
              <a:rPr lang="en-US" smtClean="0"/>
              <a:t>2026-01-28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52965BF-DB50-E83C-E0DC-51E97CD8F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E441D1E-5E39-326B-270E-5F34DF75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B45F-6837-4F96-8280-327A1FC2F5D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05704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27FEBE-9315-835F-8D17-818997B66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48444B7-3498-A91C-FCFC-4ACC4191E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BF03B43-FD0C-C24D-9283-A21496D6A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6ECFB42-C156-C92C-8D0A-50540135A1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0108176-98C2-7D25-7F2C-8706C6CA2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8B33986-B2E3-2838-8168-7CEADE566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188C-10D6-464F-B6B1-544D6512183D}" type="datetimeFigureOut">
              <a:rPr lang="en-US" smtClean="0"/>
              <a:t>2026-01-28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FEBEDE6-DE30-A3F3-6900-BB7BEC503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DC69A28-B0C7-B2FB-5F43-F1800FA8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B45F-6837-4F96-8280-327A1FC2F5D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3536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F4D18F-FB17-5831-E36C-9EB5AAD0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1A77CDB-EAC6-0D20-8D2E-B05A613C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188C-10D6-464F-B6B1-544D6512183D}" type="datetimeFigureOut">
              <a:rPr lang="en-US" smtClean="0"/>
              <a:t>2026-01-28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754EF68-5DC6-E893-D818-B383F1A3A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E4622A3-8BE4-BE8A-0D98-FB7AF628B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B45F-6837-4F96-8280-327A1FC2F5D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84037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A7EADA6-371D-01C6-58B0-F8E5F83DF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188C-10D6-464F-B6B1-544D6512183D}" type="datetimeFigureOut">
              <a:rPr lang="en-US" smtClean="0"/>
              <a:t>2026-01-28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D9FB20F-287B-25A5-84AF-3E48543CA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4625A-56E7-9F6A-275E-BC9613E4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B45F-6837-4F96-8280-327A1FC2F5D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1245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A90131-30D0-AF59-B62D-12189337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0DC2DC-7B68-596E-6E68-2801B5C63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58DE47C-A91C-DE38-9111-1DB7449D0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EA0B2E7-2D31-3904-D69E-5F22274A5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188C-10D6-464F-B6B1-544D6512183D}" type="datetimeFigureOut">
              <a:rPr lang="en-US" smtClean="0"/>
              <a:t>2026-01-28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EC416B8-F63E-5CD1-83FA-79E5297C0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8EFC616-3FBD-268F-90EF-BF388F4BA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B45F-6837-4F96-8280-327A1FC2F5D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011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3F5FC2-4790-960A-4460-9738F818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EEC7E11-659F-0365-B78A-F8482E3F9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0C320C2-7FA3-F4BB-ABFE-7BEC093B2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29D23B5-5063-B5B8-8D29-55759A8BD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188C-10D6-464F-B6B1-544D6512183D}" type="datetimeFigureOut">
              <a:rPr lang="en-US" smtClean="0"/>
              <a:t>2026-01-28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41BA0-9973-3280-0C83-8EE51E87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BA1CE7A-035D-E254-D49E-576F6CC0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B45F-6837-4F96-8280-327A1FC2F5D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73731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3B46289-1374-44E6-A681-EB99D590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CDA862-F974-52A8-8B0D-E5CBF6CFB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65A079-A907-B9A3-259C-D50FA47B15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3C188C-10D6-464F-B6B1-544D6512183D}" type="datetimeFigureOut">
              <a:rPr lang="en-US" smtClean="0"/>
              <a:t>2026-01-28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12A9AC-7948-1B2A-B2A6-78BF679CE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108590-AA22-2CCA-815C-9CAA1A109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70B45F-6837-4F96-8280-327A1FC2F5D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6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E5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91203B-C2A7-83BB-300D-E157FCCA3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2856A1AB-A669-4966-4E2D-B83A8FA14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310" y="-824400"/>
            <a:ext cx="6413369" cy="481002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814F0C-A8F0-E8EE-2AC2-4D32DC40CDAF}"/>
              </a:ext>
            </a:extLst>
          </p:cNvPr>
          <p:cNvSpPr txBox="1"/>
          <p:nvPr/>
        </p:nvSpPr>
        <p:spPr>
          <a:xfrm>
            <a:off x="3781872" y="4647534"/>
            <a:ext cx="4628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ENGINEERING II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2025 – 2026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83884F0-D504-DB8B-72C7-0BA72784CDBA}"/>
              </a:ext>
            </a:extLst>
          </p:cNvPr>
          <p:cNvSpPr/>
          <p:nvPr/>
        </p:nvSpPr>
        <p:spPr>
          <a:xfrm>
            <a:off x="-3" y="3689446"/>
            <a:ext cx="12191991" cy="566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6B63BCC-7890-D6F2-62BB-E7F019FBA6FC}"/>
              </a:ext>
            </a:extLst>
          </p:cNvPr>
          <p:cNvSpPr txBox="1"/>
          <p:nvPr/>
        </p:nvSpPr>
        <p:spPr>
          <a:xfrm>
            <a:off x="4176237" y="2601626"/>
            <a:ext cx="3839513" cy="165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RASD&amp;DD project</a:t>
            </a:r>
          </a:p>
          <a:p>
            <a:pPr algn="ctr">
              <a:lnSpc>
                <a:spcPct val="150000"/>
              </a:lnSpc>
            </a:pPr>
            <a:r>
              <a:rPr lang="en-US" sz="3600" i="1" dirty="0">
                <a:solidFill>
                  <a:srgbClr val="022E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Bike Paths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0C3E694-70B9-9FA7-80F5-85AAC56A8B0F}"/>
              </a:ext>
            </a:extLst>
          </p:cNvPr>
          <p:cNvSpPr txBox="1"/>
          <p:nvPr/>
        </p:nvSpPr>
        <p:spPr>
          <a:xfrm>
            <a:off x="8286755" y="6232771"/>
            <a:ext cx="3905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Guglielmi Leonardo, Lo Conte Francesco</a:t>
            </a:r>
          </a:p>
        </p:txBody>
      </p:sp>
    </p:spTree>
    <p:extLst>
      <p:ext uri="{BB962C8B-B14F-4D97-AF65-F5344CB8AC3E}">
        <p14:creationId xmlns:p14="http://schemas.microsoft.com/office/powerpoint/2010/main" val="135561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8AB20-270F-C22A-8031-15180B0F7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DFA2F62E-9C67-9797-11A9-FD649B6BF63D}"/>
              </a:ext>
            </a:extLst>
          </p:cNvPr>
          <p:cNvSpPr/>
          <p:nvPr/>
        </p:nvSpPr>
        <p:spPr>
          <a:xfrm>
            <a:off x="0" y="345258"/>
            <a:ext cx="12192000" cy="6858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BC6551A-09A0-6206-7D08-61F8B0736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390"/>
            <a:ext cx="5257800" cy="85953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Architectural overview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F7AB930-B67F-8347-A65F-7632AF1A522F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5" name="Immagine 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BB830FA1-00B5-7871-5A9C-990F48E95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69" y="345258"/>
            <a:ext cx="914400" cy="685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32275F5-80EE-EEBB-4BA6-F71EC3978138}"/>
              </a:ext>
            </a:extLst>
          </p:cNvPr>
          <p:cNvSpPr txBox="1"/>
          <p:nvPr/>
        </p:nvSpPr>
        <p:spPr>
          <a:xfrm>
            <a:off x="457200" y="1316756"/>
            <a:ext cx="426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22E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architectural choices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2B57112-257C-E63D-6B84-D2940DFF4DF3}"/>
              </a:ext>
            </a:extLst>
          </p:cNvPr>
          <p:cNvSpPr txBox="1"/>
          <p:nvPr/>
        </p:nvSpPr>
        <p:spPr>
          <a:xfrm>
            <a:off x="6823436" y="1316756"/>
            <a:ext cx="2279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22E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choices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63E54D1-05BC-0141-61F7-533D91D0F578}"/>
              </a:ext>
            </a:extLst>
          </p:cNvPr>
          <p:cNvSpPr txBox="1"/>
          <p:nvPr/>
        </p:nvSpPr>
        <p:spPr>
          <a:xfrm>
            <a:off x="483866" y="2074545"/>
            <a:ext cx="53685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4-layer architecture</a:t>
            </a:r>
          </a:p>
          <a:p>
            <a:pPr marL="742950" lvl="1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layer</a:t>
            </a:r>
          </a:p>
          <a:p>
            <a:pPr marL="742950" lvl="1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“Fat” front-end application layer</a:t>
            </a:r>
          </a:p>
          <a:p>
            <a:pPr marL="742950" lvl="1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 application layer</a:t>
            </a:r>
          </a:p>
          <a:p>
            <a:pPr marL="742950" lvl="1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layer</a:t>
            </a:r>
          </a:p>
          <a:p>
            <a:pPr marL="742950" lvl="1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Microservices for the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</a:p>
          <a:p>
            <a:pPr marL="742950" lvl="1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scalability</a:t>
            </a:r>
          </a:p>
          <a:p>
            <a:pPr marL="742950" lvl="1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scalability</a:t>
            </a:r>
          </a:p>
          <a:p>
            <a:pPr marL="742950" lvl="1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Differentiated tech-stack</a:t>
            </a:r>
          </a:p>
          <a:p>
            <a:pPr marL="742950" lvl="1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B8A3420-7C0C-D0BC-7B5E-DB2CF7C1BE0D}"/>
              </a:ext>
            </a:extLst>
          </p:cNvPr>
          <p:cNvSpPr txBox="1"/>
          <p:nvPr/>
        </p:nvSpPr>
        <p:spPr>
          <a:xfrm>
            <a:off x="6823436" y="2074545"/>
            <a:ext cx="53685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Gateway Pattern</a:t>
            </a:r>
          </a:p>
          <a:p>
            <a:pPr marL="285750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Proxy Pattern</a:t>
            </a:r>
          </a:p>
          <a:p>
            <a:pPr marL="285750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Breaker Pattern</a:t>
            </a:r>
          </a:p>
          <a:p>
            <a:pPr marL="285750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Differentiated database management</a:t>
            </a:r>
          </a:p>
          <a:p>
            <a:pPr marL="285750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Server-side load balancing</a:t>
            </a:r>
          </a:p>
          <a:p>
            <a:pPr marL="285750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Server-side service discovery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D24BDB9-9C63-FCF1-8992-377117C5FEAC}"/>
              </a:ext>
            </a:extLst>
          </p:cNvPr>
          <p:cNvSpPr/>
          <p:nvPr/>
        </p:nvSpPr>
        <p:spPr>
          <a:xfrm>
            <a:off x="6077712" y="2074545"/>
            <a:ext cx="36576" cy="41148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5A2C3362-01BD-05B0-37CB-C55F940DDD64}"/>
              </a:ext>
            </a:extLst>
          </p:cNvPr>
          <p:cNvSpPr/>
          <p:nvPr/>
        </p:nvSpPr>
        <p:spPr>
          <a:xfrm>
            <a:off x="6078115" y="1318768"/>
            <a:ext cx="36576" cy="521208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875414"/>
      </p:ext>
    </p:extLst>
  </p:cSld>
  <p:clrMapOvr>
    <a:masterClrMapping/>
  </p:clrMapOvr>
  <p:transition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76966-389A-F3D7-854D-8ADB73136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9ECDF0E2-D755-3C4C-F7F7-38FA0C9AE87D}"/>
              </a:ext>
            </a:extLst>
          </p:cNvPr>
          <p:cNvSpPr/>
          <p:nvPr/>
        </p:nvSpPr>
        <p:spPr>
          <a:xfrm>
            <a:off x="0" y="345258"/>
            <a:ext cx="12192000" cy="6858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D46B10-E08B-5F4C-B22B-A1CEDA3F7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390"/>
            <a:ext cx="5257800" cy="85953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Component diagram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2E20ECE-0FED-43B1-32D2-388CAF545423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pic>
        <p:nvPicPr>
          <p:cNvPr id="5" name="Immagine 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0DDBE8B6-2E1C-ECEB-580C-EC317FC7E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69" y="345258"/>
            <a:ext cx="914400" cy="685800"/>
          </a:xfrm>
          <a:prstGeom prst="rect">
            <a:avLst/>
          </a:prstGeom>
        </p:spPr>
      </p:pic>
      <p:pic>
        <p:nvPicPr>
          <p:cNvPr id="11" name="Immagine 10" descr="Immagine che contiene testo, diagramma, Piano, Parallelo&#10;&#10;Il contenuto generato dall'IA potrebbe non essere corretto.">
            <a:extLst>
              <a:ext uri="{FF2B5EF4-FFF2-40B4-BE49-F238E27FC236}">
                <a16:creationId xmlns:a16="http://schemas.microsoft.com/office/drawing/2014/main" id="{BCBA39AD-ED47-636A-FF22-446F73C27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78" y="1514699"/>
            <a:ext cx="7899621" cy="471641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17C2BE3-8684-3939-2BD0-BEF118D51752}"/>
              </a:ext>
            </a:extLst>
          </p:cNvPr>
          <p:cNvSpPr txBox="1"/>
          <p:nvPr/>
        </p:nvSpPr>
        <p:spPr>
          <a:xfrm>
            <a:off x="457200" y="2037919"/>
            <a:ext cx="4100660" cy="3691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 API Gateway</a:t>
            </a:r>
          </a:p>
          <a:p>
            <a:pPr marL="285750" indent="-285750">
              <a:lnSpc>
                <a:spcPct val="200000"/>
              </a:lnSpc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 Planner Service</a:t>
            </a:r>
          </a:p>
          <a:p>
            <a:pPr marL="285750" indent="-285750">
              <a:lnSpc>
                <a:spcPct val="200000"/>
              </a:lnSpc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Handler Service</a:t>
            </a:r>
          </a:p>
          <a:p>
            <a:pPr marL="285750" indent="-285750">
              <a:lnSpc>
                <a:spcPct val="200000"/>
              </a:lnSpc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 Subsystem</a:t>
            </a:r>
          </a:p>
          <a:p>
            <a:pPr marL="285750" indent="-285750">
              <a:lnSpc>
                <a:spcPct val="200000"/>
              </a:lnSpc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Storage Subsystem</a:t>
            </a:r>
          </a:p>
          <a:p>
            <a:pPr marL="285750" indent="-285750">
              <a:lnSpc>
                <a:spcPct val="200000"/>
              </a:lnSpc>
              <a:buClr>
                <a:srgbClr val="0460B4"/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47176D4-6485-E165-F2BF-6F0B9627629D}"/>
              </a:ext>
            </a:extLst>
          </p:cNvPr>
          <p:cNvSpPr txBox="1"/>
          <p:nvPr/>
        </p:nvSpPr>
        <p:spPr>
          <a:xfrm>
            <a:off x="457200" y="1514699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22E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components</a:t>
            </a:r>
          </a:p>
        </p:txBody>
      </p:sp>
    </p:spTree>
    <p:extLst>
      <p:ext uri="{BB962C8B-B14F-4D97-AF65-F5344CB8AC3E}">
        <p14:creationId xmlns:p14="http://schemas.microsoft.com/office/powerpoint/2010/main" val="3189504265"/>
      </p:ext>
    </p:extLst>
  </p:cSld>
  <p:clrMapOvr>
    <a:masterClrMapping/>
  </p:clrMapOvr>
  <p:transition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9B437-F096-1603-4D5B-DE9449BA8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92B3E20-8971-25DF-2BC9-67207CC93EA5}"/>
              </a:ext>
            </a:extLst>
          </p:cNvPr>
          <p:cNvSpPr/>
          <p:nvPr/>
        </p:nvSpPr>
        <p:spPr>
          <a:xfrm>
            <a:off x="0" y="345258"/>
            <a:ext cx="12192000" cy="6858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F598559-C49B-9FEF-DA17-2E840B90C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390"/>
            <a:ext cx="5257800" cy="85953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Component diagram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82544D3-D864-757B-DCB6-BE3209C93F65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pic>
        <p:nvPicPr>
          <p:cNvPr id="5" name="Immagine 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7471FDB4-8305-FCD2-B29E-F8E20482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69" y="345258"/>
            <a:ext cx="914400" cy="6858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C8BF9F-A3EC-8C69-EA01-D00A4D74D4A5}"/>
              </a:ext>
            </a:extLst>
          </p:cNvPr>
          <p:cNvSpPr txBox="1"/>
          <p:nvPr/>
        </p:nvSpPr>
        <p:spPr>
          <a:xfrm>
            <a:off x="7001309" y="1601952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22E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components</a:t>
            </a:r>
          </a:p>
        </p:txBody>
      </p:sp>
      <p:pic>
        <p:nvPicPr>
          <p:cNvPr id="10" name="Immagine 9" descr="Immagine che contiene testo, diagramma, Piano, Parallelo&#10;&#10;Il contenuto generato dall'IA potrebbe non essere corretto.">
            <a:extLst>
              <a:ext uri="{FF2B5EF4-FFF2-40B4-BE49-F238E27FC236}">
                <a16:creationId xmlns:a16="http://schemas.microsoft.com/office/drawing/2014/main" id="{2195C15A-9CBD-7722-4204-3EFBDA180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6" y="1258479"/>
            <a:ext cx="6106605" cy="500176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C719926-BA9E-E4C9-0852-C54A6076CC47}"/>
              </a:ext>
            </a:extLst>
          </p:cNvPr>
          <p:cNvSpPr txBox="1"/>
          <p:nvPr/>
        </p:nvSpPr>
        <p:spPr>
          <a:xfrm>
            <a:off x="7001309" y="2125172"/>
            <a:ext cx="4100660" cy="184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 API Gateway</a:t>
            </a:r>
          </a:p>
          <a:p>
            <a:pPr marL="285750" indent="-285750">
              <a:lnSpc>
                <a:spcPct val="200000"/>
              </a:lnSpc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Subsystem</a:t>
            </a:r>
          </a:p>
          <a:p>
            <a:pPr marL="285750" indent="-285750">
              <a:lnSpc>
                <a:spcPct val="200000"/>
              </a:lnSpc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 Management Subsystem</a:t>
            </a:r>
          </a:p>
        </p:txBody>
      </p:sp>
    </p:spTree>
    <p:extLst>
      <p:ext uri="{BB962C8B-B14F-4D97-AF65-F5344CB8AC3E}">
        <p14:creationId xmlns:p14="http://schemas.microsoft.com/office/powerpoint/2010/main" val="2072643266"/>
      </p:ext>
    </p:extLst>
  </p:cSld>
  <p:clrMapOvr>
    <a:masterClrMapping/>
  </p:clrMapOvr>
  <p:transition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C3C26-8E57-3C30-69CB-1ECBAB049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243DAA19-3147-6C69-302F-9791221D5AE7}"/>
              </a:ext>
            </a:extLst>
          </p:cNvPr>
          <p:cNvSpPr/>
          <p:nvPr/>
        </p:nvSpPr>
        <p:spPr>
          <a:xfrm>
            <a:off x="0" y="345258"/>
            <a:ext cx="12192000" cy="6858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52F0B61-85E5-47F2-72B2-723F09A4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390"/>
            <a:ext cx="8927184" cy="859536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Interactions between components: meaningful case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8C092C8-9FCE-32AE-B6B3-C4437BCCF539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pic>
        <p:nvPicPr>
          <p:cNvPr id="5" name="Immagine 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410159AC-BB50-EB2E-6DC7-4057AE769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69" y="345258"/>
            <a:ext cx="914400" cy="685800"/>
          </a:xfrm>
          <a:prstGeom prst="rect">
            <a:avLst/>
          </a:prstGeom>
        </p:spPr>
      </p:pic>
      <p:pic>
        <p:nvPicPr>
          <p:cNvPr id="7" name="Immagine 6" descr="Immagine che contiene testo, schermata, diagramma, Parallelo&#10;&#10;Il contenuto generato dall'IA potrebbe non essere corretto.">
            <a:extLst>
              <a:ext uri="{FF2B5EF4-FFF2-40B4-BE49-F238E27FC236}">
                <a16:creationId xmlns:a16="http://schemas.microsoft.com/office/drawing/2014/main" id="{A28FFD02-6528-982A-3FD6-865361F40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11" y="1204794"/>
            <a:ext cx="9422977" cy="54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40303"/>
      </p:ext>
    </p:extLst>
  </p:cSld>
  <p:clrMapOvr>
    <a:masterClrMapping/>
  </p:clrMapOvr>
  <p:transition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4F049-1623-2018-FC62-E8E6CA563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B172F97-C781-CD36-8C12-47D2742E30FF}"/>
              </a:ext>
            </a:extLst>
          </p:cNvPr>
          <p:cNvSpPr/>
          <p:nvPr/>
        </p:nvSpPr>
        <p:spPr>
          <a:xfrm>
            <a:off x="0" y="345258"/>
            <a:ext cx="12192000" cy="6858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F5D2023-106E-C206-E44B-0A44AB0A9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390"/>
            <a:ext cx="6096000" cy="859536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Integration and Validation plan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1BF0CEE-04A0-837D-EB5A-C2D80581FC86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pic>
        <p:nvPicPr>
          <p:cNvPr id="5" name="Immagine 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7BD497BB-332E-148F-35D4-187988965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69" y="345258"/>
            <a:ext cx="914400" cy="685800"/>
          </a:xfrm>
          <a:prstGeom prst="rect">
            <a:avLst/>
          </a:prstGeom>
        </p:spPr>
      </p:pic>
      <p:pic>
        <p:nvPicPr>
          <p:cNvPr id="7" name="Immagine 6" descr="Immagine che contiene testo, diagramma, linea, Carattere&#10;&#10;Il contenuto generato dall'IA potrebbe non essere corretto.">
            <a:extLst>
              <a:ext uri="{FF2B5EF4-FFF2-40B4-BE49-F238E27FC236}">
                <a16:creationId xmlns:a16="http://schemas.microsoft.com/office/drawing/2014/main" id="{F2340545-2811-F69C-416B-96DC3C996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4794"/>
            <a:ext cx="9577938" cy="334942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7401E2-D775-1BCD-4373-EE698DEB6CEA}"/>
              </a:ext>
            </a:extLst>
          </p:cNvPr>
          <p:cNvSpPr txBox="1"/>
          <p:nvPr/>
        </p:nvSpPr>
        <p:spPr>
          <a:xfrm>
            <a:off x="4167427" y="4554222"/>
            <a:ext cx="3857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22E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integration plan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F5DA168-2A64-A386-1725-7F778E79075D}"/>
              </a:ext>
            </a:extLst>
          </p:cNvPr>
          <p:cNvSpPr txBox="1"/>
          <p:nvPr/>
        </p:nvSpPr>
        <p:spPr>
          <a:xfrm>
            <a:off x="4372775" y="5077442"/>
            <a:ext cx="5833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Bottom-up strategy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subsystems integration</a:t>
            </a:r>
          </a:p>
          <a:p>
            <a:pPr marL="285750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Risk-driven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for macro-components integration</a:t>
            </a:r>
          </a:p>
        </p:txBody>
      </p:sp>
    </p:spTree>
    <p:extLst>
      <p:ext uri="{BB962C8B-B14F-4D97-AF65-F5344CB8AC3E}">
        <p14:creationId xmlns:p14="http://schemas.microsoft.com/office/powerpoint/2010/main" val="3047629463"/>
      </p:ext>
    </p:extLst>
  </p:cSld>
  <p:clrMapOvr>
    <a:masterClrMapping/>
  </p:clrMapOvr>
  <p:transition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E5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5643B-2C46-1926-87B7-8D0DE0A1F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61460A-0DBC-87C5-39D4-CD62527D4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the attention!</a:t>
            </a:r>
          </a:p>
        </p:txBody>
      </p:sp>
    </p:spTree>
    <p:extLst>
      <p:ext uri="{BB962C8B-B14F-4D97-AF65-F5344CB8AC3E}">
        <p14:creationId xmlns:p14="http://schemas.microsoft.com/office/powerpoint/2010/main" val="344052900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logo, Carattere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C71506F0-CDF1-9FF6-41AD-7BEB033FD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24" y="1035187"/>
            <a:ext cx="5663151" cy="314619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4552180-85CF-96E5-83E5-DAEB3938635D}"/>
              </a:ext>
            </a:extLst>
          </p:cNvPr>
          <p:cNvSpPr txBox="1"/>
          <p:nvPr/>
        </p:nvSpPr>
        <p:spPr>
          <a:xfrm>
            <a:off x="3781862" y="4249715"/>
            <a:ext cx="4628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ENGINEERING II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2025 - 2026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AE298DA-0F3D-A94D-E57F-80D5F05C2566}"/>
              </a:ext>
            </a:extLst>
          </p:cNvPr>
          <p:cNvSpPr/>
          <p:nvPr/>
        </p:nvSpPr>
        <p:spPr>
          <a:xfrm>
            <a:off x="-9" y="5915320"/>
            <a:ext cx="12192000" cy="942680"/>
          </a:xfrm>
          <a:prstGeom prst="rect">
            <a:avLst/>
          </a:prstGeom>
          <a:solidFill>
            <a:srgbClr val="6DA4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237056-D895-2A94-4803-8DEE2B7FC1E7}"/>
              </a:ext>
            </a:extLst>
          </p:cNvPr>
          <p:cNvSpPr txBox="1"/>
          <p:nvPr/>
        </p:nvSpPr>
        <p:spPr>
          <a:xfrm>
            <a:off x="5279102" y="533388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Bike Paths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916D0A-DFFB-69DD-069A-15AF623D5792}"/>
              </a:ext>
            </a:extLst>
          </p:cNvPr>
          <p:cNvSpPr txBox="1"/>
          <p:nvPr/>
        </p:nvSpPr>
        <p:spPr>
          <a:xfrm>
            <a:off x="99668" y="6126718"/>
            <a:ext cx="3905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Guglielmi Leonardo, Lo Conte Francesco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C415FF2-D323-6149-B2ED-B8EF2D90547F}"/>
              </a:ext>
            </a:extLst>
          </p:cNvPr>
          <p:cNvSpPr/>
          <p:nvPr/>
        </p:nvSpPr>
        <p:spPr>
          <a:xfrm>
            <a:off x="-6" y="1"/>
            <a:ext cx="12192000" cy="942680"/>
          </a:xfrm>
          <a:prstGeom prst="rect">
            <a:avLst/>
          </a:prstGeom>
          <a:solidFill>
            <a:srgbClr val="6DA4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8281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B62E35F-ADF7-91FA-92C4-011239FCA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37A9EAAF-BAE1-06F6-F14D-7C5A6C7C4054}"/>
              </a:ext>
            </a:extLst>
          </p:cNvPr>
          <p:cNvSpPr/>
          <p:nvPr/>
        </p:nvSpPr>
        <p:spPr>
          <a:xfrm>
            <a:off x="-9" y="5915320"/>
            <a:ext cx="12192000" cy="942680"/>
          </a:xfrm>
          <a:prstGeom prst="rect">
            <a:avLst/>
          </a:prstGeom>
          <a:solidFill>
            <a:srgbClr val="6DA4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EF980A7-6D36-D5E3-8E76-B12A8EAEDDEE}"/>
              </a:ext>
            </a:extLst>
          </p:cNvPr>
          <p:cNvSpPr txBox="1"/>
          <p:nvPr/>
        </p:nvSpPr>
        <p:spPr>
          <a:xfrm>
            <a:off x="8286755" y="6232771"/>
            <a:ext cx="3905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Authors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Guglielmi Leonardo, Lo Conte Francesco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0D639B4-BC44-B972-92F5-560456E2896F}"/>
              </a:ext>
            </a:extLst>
          </p:cNvPr>
          <p:cNvSpPr/>
          <p:nvPr/>
        </p:nvSpPr>
        <p:spPr>
          <a:xfrm>
            <a:off x="-6" y="1"/>
            <a:ext cx="12192000" cy="942680"/>
          </a:xfrm>
          <a:prstGeom prst="rect">
            <a:avLst/>
          </a:prstGeom>
          <a:solidFill>
            <a:srgbClr val="6DA4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logo, Carattere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D36CEDBD-4D40-A7B7-D1C9-1B1FEF239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175" y="0"/>
            <a:ext cx="1696825" cy="94268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BD99CF8-B1ED-F0AE-CFF3-40A9642B7431}"/>
              </a:ext>
            </a:extLst>
          </p:cNvPr>
          <p:cNvSpPr txBox="1"/>
          <p:nvPr/>
        </p:nvSpPr>
        <p:spPr>
          <a:xfrm>
            <a:off x="342736" y="240507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Bike Paths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20F8C7-03F2-300F-6965-586E125E48A6}"/>
              </a:ext>
            </a:extLst>
          </p:cNvPr>
          <p:cNvSpPr txBox="1"/>
          <p:nvPr/>
        </p:nvSpPr>
        <p:spPr>
          <a:xfrm>
            <a:off x="4843500" y="3244334"/>
            <a:ext cx="250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 slide </a:t>
            </a:r>
            <a:r>
              <a:rPr lang="en-US" dirty="0" err="1"/>
              <a:t>normale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4897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BB01FDE-BD9D-694D-FEA3-EC2A86270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C69DD5B0-A77E-6941-B778-3E90772C7071}"/>
              </a:ext>
            </a:extLst>
          </p:cNvPr>
          <p:cNvSpPr/>
          <p:nvPr/>
        </p:nvSpPr>
        <p:spPr>
          <a:xfrm>
            <a:off x="0" y="345258"/>
            <a:ext cx="12192000" cy="6858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BAE061-3A3C-C6F9-F79A-8D1160C96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390"/>
            <a:ext cx="8927184" cy="85953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Title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43F4B20-0F99-1385-15BA-C1F47B4FF379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</a:p>
        </p:txBody>
      </p:sp>
      <p:pic>
        <p:nvPicPr>
          <p:cNvPr id="5" name="Immagine 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72F51966-9355-D906-A63E-DB755D56F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69" y="345258"/>
            <a:ext cx="914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79710"/>
      </p:ext>
    </p:extLst>
  </p:cSld>
  <p:clrMapOvr>
    <a:masterClrMapping/>
  </p:clrMapOvr>
  <p:transition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E5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A1D166-E6F7-0F5C-CE2E-5975970C0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43FB20-2672-2D01-A65E-B32E406B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062" y="2766218"/>
            <a:ext cx="3714161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RASD</a:t>
            </a:r>
          </a:p>
        </p:txBody>
      </p:sp>
      <p:pic>
        <p:nvPicPr>
          <p:cNvPr id="4" name="Immagine 3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95FCE285-7012-1007-3F1B-CD9FCCFB9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380" y="0"/>
            <a:ext cx="1256908" cy="94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0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F3BB6-01D5-358E-730C-FDE217BAD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97F7E981-1A8F-062E-076E-1661C0C981A8}"/>
              </a:ext>
            </a:extLst>
          </p:cNvPr>
          <p:cNvSpPr/>
          <p:nvPr/>
        </p:nvSpPr>
        <p:spPr>
          <a:xfrm>
            <a:off x="0" y="345258"/>
            <a:ext cx="12192000" cy="6858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E9F381F-AE61-D232-46C3-60E1D668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390"/>
            <a:ext cx="6096000" cy="85953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/>
                <a:cs typeface="Times New Roman"/>
              </a:rPr>
              <a:t>Goals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244175C-DD0A-EB55-B561-20EBE17660C2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5" name="Immagine 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607E5EB8-A5B9-3403-C099-F02184AC7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69" y="345258"/>
            <a:ext cx="914400" cy="6858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A74A4A-DCC9-ED63-03DA-8334C402885B}"/>
              </a:ext>
            </a:extLst>
          </p:cNvPr>
          <p:cNvSpPr txBox="1"/>
          <p:nvPr/>
        </p:nvSpPr>
        <p:spPr>
          <a:xfrm>
            <a:off x="2056319" y="2422325"/>
            <a:ext cx="3894532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it-IT" sz="2000" b="1" dirty="0">
                <a:latin typeface="Times New Roman"/>
                <a:cs typeface="Times New Roman"/>
              </a:rPr>
              <a:t>G1:</a:t>
            </a:r>
            <a:r>
              <a:rPr lang="it-IT" sz="2000" dirty="0">
                <a:latin typeface="Times New Roman"/>
                <a:cs typeface="Times New Roman"/>
              </a:rPr>
              <a:t> Personal Tracking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it-IT" sz="2000" b="1" dirty="0">
                <a:latin typeface="Times New Roman"/>
                <a:cs typeface="Times New Roman"/>
              </a:rPr>
              <a:t>G2:</a:t>
            </a:r>
            <a:r>
              <a:rPr lang="it-IT" sz="2000" dirty="0">
                <a:latin typeface="Times New Roman"/>
                <a:cs typeface="Times New Roman"/>
              </a:rPr>
              <a:t> Community Crowdsourcing</a:t>
            </a:r>
            <a:endParaRPr lang="it-IT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it-IT" sz="2000" b="1" dirty="0">
                <a:latin typeface="Times New Roman"/>
                <a:cs typeface="Times New Roman"/>
              </a:rPr>
              <a:t>G3:</a:t>
            </a:r>
            <a:r>
              <a:rPr lang="it-IT" sz="2000" dirty="0">
                <a:latin typeface="Times New Roman"/>
                <a:cs typeface="Times New Roman"/>
              </a:rPr>
              <a:t> Quality-</a:t>
            </a:r>
            <a:r>
              <a:rPr lang="it-IT" sz="2000" err="1">
                <a:latin typeface="Times New Roman"/>
                <a:cs typeface="Times New Roman"/>
              </a:rPr>
              <a:t>Based</a:t>
            </a:r>
            <a:r>
              <a:rPr lang="it-IT" sz="2000" dirty="0">
                <a:latin typeface="Times New Roman"/>
                <a:cs typeface="Times New Roman"/>
              </a:rPr>
              <a:t> Routing</a:t>
            </a:r>
            <a:endParaRPr lang="it-IT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it-IT" sz="2000" b="1" dirty="0">
                <a:latin typeface="Times New Roman"/>
                <a:cs typeface="Times New Roman"/>
              </a:rPr>
              <a:t>G4:</a:t>
            </a:r>
            <a:r>
              <a:rPr lang="it-IT" sz="2000" dirty="0">
                <a:latin typeface="Times New Roman"/>
                <a:cs typeface="Times New Roman"/>
              </a:rPr>
              <a:t> </a:t>
            </a:r>
            <a:r>
              <a:rPr lang="it-IT" sz="2000" err="1">
                <a:latin typeface="Times New Roman"/>
                <a:cs typeface="Times New Roman"/>
              </a:rPr>
              <a:t>Centralized</a:t>
            </a:r>
            <a:r>
              <a:rPr lang="it-IT" sz="2000" dirty="0">
                <a:latin typeface="Times New Roman"/>
                <a:cs typeface="Times New Roman"/>
              </a:rPr>
              <a:t> Inventory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magine 5" descr="Immagine che contiene testo, bici, cielo, Ruota di bicicletta&#10;&#10;Il contenuto generato dall&amp;#39;IA potrebbe non essere corretto.">
            <a:extLst>
              <a:ext uri="{FF2B5EF4-FFF2-40B4-BE49-F238E27FC236}">
                <a16:creationId xmlns:a16="http://schemas.microsoft.com/office/drawing/2014/main" id="{E808703C-BA23-6DF5-BAF5-DED9FDCC9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212" y="405580"/>
            <a:ext cx="2978254" cy="60468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906830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9D3B6-8A50-CC5A-48CA-5798F1D4B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02BAEAF0-DEDC-8F2A-9E30-3B82485ABF73}"/>
              </a:ext>
            </a:extLst>
          </p:cNvPr>
          <p:cNvSpPr/>
          <p:nvPr/>
        </p:nvSpPr>
        <p:spPr>
          <a:xfrm>
            <a:off x="0" y="345258"/>
            <a:ext cx="12192000" cy="6858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F63A011-E6BF-C333-8A24-E77926D9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58390"/>
            <a:ext cx="7022969" cy="85953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  <a:t>   World vs Machine Phenomena 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55355A0-E44D-2C72-D735-4DEAC1197DB9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0EDCB05E-E97D-CACE-D221-01DF159EF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69" y="345258"/>
            <a:ext cx="914400" cy="685800"/>
          </a:xfrm>
          <a:prstGeom prst="rect">
            <a:avLst/>
          </a:prstGeom>
        </p:spPr>
      </p:pic>
      <p:sp>
        <p:nvSpPr>
          <p:cNvPr id="6" name="Nuvola 5">
            <a:extLst>
              <a:ext uri="{FF2B5EF4-FFF2-40B4-BE49-F238E27FC236}">
                <a16:creationId xmlns:a16="http://schemas.microsoft.com/office/drawing/2014/main" id="{E8886B49-A1DC-0FCE-2480-52A8CF78269E}"/>
              </a:ext>
            </a:extLst>
          </p:cNvPr>
          <p:cNvSpPr/>
          <p:nvPr/>
        </p:nvSpPr>
        <p:spPr>
          <a:xfrm>
            <a:off x="77859" y="2606267"/>
            <a:ext cx="4866802" cy="198607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br>
              <a:rPr lang="en-US" sz="2800" b="1" dirty="0">
                <a:latin typeface="Times New Roman"/>
                <a:cs typeface="Times New Roman"/>
              </a:rPr>
            </a:br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World</a:t>
            </a:r>
            <a:endParaRPr lang="it-IT" dirty="0">
              <a:solidFill>
                <a:schemeClr val="bg1"/>
              </a:solidFill>
              <a:latin typeface="Aptos" panose="02110004020202020204"/>
              <a:cs typeface="Times New Roman"/>
            </a:endParaRPr>
          </a:p>
          <a:p>
            <a:pPr marL="342900" indent="-342900" algn="ctr">
              <a:buFont typeface="Wingdings,Sans-Serif"/>
              <a:buChar char="§"/>
            </a:pPr>
            <a:r>
              <a:rPr lang="en-US" sz="2000" i="1" dirty="0">
                <a:solidFill>
                  <a:schemeClr val="bg1"/>
                </a:solidFill>
                <a:latin typeface="Times New Roman"/>
                <a:cs typeface="Times New Roman"/>
              </a:rPr>
              <a:t>WP13 - Physical Sensors</a:t>
            </a:r>
            <a:endParaRPr lang="it-IT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42900" indent="-342900" algn="ctr">
              <a:buFont typeface="Wingdings,Sans-Serif"/>
              <a:buChar char="§"/>
            </a:pPr>
            <a:r>
              <a:rPr lang="en-US" sz="2000" i="1" dirty="0">
                <a:solidFill>
                  <a:schemeClr val="bg1"/>
                </a:solidFill>
                <a:latin typeface="Times New Roman"/>
                <a:cs typeface="Times New Roman"/>
              </a:rPr>
              <a:t>WP16 - Road Conditions </a:t>
            </a:r>
            <a:endParaRPr lang="it-IT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42900" indent="-342900" algn="ctr">
              <a:buFont typeface="Wingdings,Sans-Serif"/>
              <a:buChar char="§"/>
            </a:pPr>
            <a:r>
              <a:rPr lang="en-US" sz="2000" i="1" dirty="0">
                <a:solidFill>
                  <a:schemeClr val="bg1"/>
                </a:solidFill>
                <a:latin typeface="Times New Roman"/>
                <a:cs typeface="Times New Roman"/>
              </a:rPr>
              <a:t>WP14 - External Weather </a:t>
            </a:r>
            <a:endParaRPr lang="en-US" sz="2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it-IT" dirty="0">
              <a:solidFill>
                <a:srgbClr val="000000"/>
              </a:solidFill>
              <a:latin typeface="Aptos"/>
              <a:cs typeface="Times New Roman"/>
            </a:endParaRPr>
          </a:p>
          <a:p>
            <a:pPr algn="ctr"/>
            <a:b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endParaRPr lang="it-IT">
              <a:solidFill>
                <a:schemeClr val="bg1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815AAE1B-A4C2-AF47-43DE-7EEBD49B9284}"/>
              </a:ext>
            </a:extLst>
          </p:cNvPr>
          <p:cNvSpPr/>
          <p:nvPr/>
        </p:nvSpPr>
        <p:spPr>
          <a:xfrm>
            <a:off x="8210856" y="2370624"/>
            <a:ext cx="3603094" cy="22629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775"/>
              </a:lnSpc>
            </a:pPr>
            <a:r>
              <a:rPr lang="en-US" sz="2800" b="1" dirty="0">
                <a:solidFill>
                  <a:srgbClr val="FFFFFF"/>
                </a:solidFill>
                <a:latin typeface="Times New Roman"/>
                <a:ea typeface="Segoe UI"/>
                <a:cs typeface="Segoe UI"/>
              </a:rPr>
              <a:t>Machine</a:t>
            </a:r>
            <a:br>
              <a:rPr lang="en-US" sz="2800" b="1" dirty="0">
                <a:solidFill>
                  <a:srgbClr val="FFFFFF"/>
                </a:solidFill>
                <a:latin typeface="Times New Roman"/>
                <a:ea typeface="Segoe UI"/>
                <a:cs typeface="Segoe UI"/>
              </a:rPr>
            </a:br>
            <a:endParaRPr lang="it-IT" sz="2800">
              <a:latin typeface="Times New Roman"/>
              <a:ea typeface="Segoe UI"/>
              <a:cs typeface="Segoe UI"/>
            </a:endParaRPr>
          </a:p>
          <a:p>
            <a:pPr marL="342900" indent="-342900" algn="ctr">
              <a:lnSpc>
                <a:spcPts val="1950"/>
              </a:lnSpc>
              <a:buFont typeface="Wingdings,Sans-Serif"/>
              <a:buChar char="§"/>
            </a:pPr>
            <a:r>
              <a:rPr lang="en-US" sz="2000" i="1" dirty="0">
                <a:solidFill>
                  <a:srgbClr val="FFFFFF"/>
                </a:solidFill>
                <a:latin typeface="Times New Roman"/>
                <a:ea typeface="Arial"/>
                <a:cs typeface="Arial"/>
              </a:rPr>
              <a:t>Alghoritms &amp; Logic</a:t>
            </a:r>
            <a:endParaRPr lang="it-IT" sz="2000" dirty="0">
              <a:latin typeface="Times New Roman"/>
              <a:ea typeface="Arial"/>
              <a:cs typeface="Arial"/>
            </a:endParaRPr>
          </a:p>
          <a:p>
            <a:pPr marL="342900" lvl="0" indent="-342900" algn="ctr" rtl="0">
              <a:lnSpc>
                <a:spcPts val="1950"/>
              </a:lnSpc>
              <a:buFont typeface="Wingdings,Sans-Serif"/>
              <a:buChar char="§"/>
            </a:pPr>
            <a:r>
              <a:rPr lang="en-US" sz="2000" i="1" dirty="0">
                <a:solidFill>
                  <a:srgbClr val="FFFFFF"/>
                </a:solidFill>
                <a:latin typeface="Times New Roman"/>
                <a:ea typeface="Arial"/>
                <a:cs typeface="Arial"/>
              </a:rPr>
              <a:t>Database</a:t>
            </a:r>
            <a:endParaRPr lang="it-IT" sz="2000" dirty="0">
              <a:latin typeface="Times New Roman"/>
              <a:ea typeface="Arial"/>
              <a:cs typeface="Arial"/>
            </a:endParaRPr>
          </a:p>
          <a:p>
            <a:pPr lvl="0" algn="ctr" rtl="0">
              <a:lnSpc>
                <a:spcPts val="1950"/>
              </a:lnSpc>
            </a:pPr>
            <a:endParaRPr lang="en-US" sz="2000" i="1" dirty="0">
              <a:latin typeface="Times New Roman"/>
              <a:cs typeface="Arial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9EAE2DD-F2F3-704B-1708-822B2EAD937F}"/>
              </a:ext>
            </a:extLst>
          </p:cNvPr>
          <p:cNvSpPr/>
          <p:nvPr/>
        </p:nvSpPr>
        <p:spPr>
          <a:xfrm>
            <a:off x="4931801" y="1882590"/>
            <a:ext cx="30759" cy="3091045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BE63F57-A4F8-C424-DB36-EACA6239ABAA}"/>
              </a:ext>
            </a:extLst>
          </p:cNvPr>
          <p:cNvSpPr/>
          <p:nvPr/>
        </p:nvSpPr>
        <p:spPr>
          <a:xfrm>
            <a:off x="8183389" y="1882590"/>
            <a:ext cx="30759" cy="3091045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CED22FA-9F26-B3C3-9D29-251DFD5D75DD}"/>
              </a:ext>
            </a:extLst>
          </p:cNvPr>
          <p:cNvSpPr txBox="1"/>
          <p:nvPr/>
        </p:nvSpPr>
        <p:spPr>
          <a:xfrm>
            <a:off x="5887693" y="1712298"/>
            <a:ext cx="134023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022E55"/>
                </a:solidFill>
                <a:latin typeface="Times New Roman"/>
                <a:cs typeface="Times New Roman"/>
              </a:rPr>
              <a:t>Shared</a:t>
            </a:r>
            <a:br>
              <a:rPr lang="en-US" sz="2800" b="1" dirty="0">
                <a:solidFill>
                  <a:srgbClr val="022E55"/>
                </a:solidFill>
                <a:latin typeface="Times New Roman"/>
                <a:cs typeface="Times New Roman"/>
              </a:rPr>
            </a:br>
            <a:r>
              <a:rPr lang="en-US" sz="1200" b="1" dirty="0">
                <a:solidFill>
                  <a:srgbClr val="022E55"/>
                </a:solidFill>
                <a:latin typeface="Times New Roman"/>
                <a:cs typeface="Times New Roman"/>
              </a:rPr>
              <a:t>(the boundary)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7EB4F74-15B6-4CF0-58A3-1B03D29F190F}"/>
              </a:ext>
            </a:extLst>
          </p:cNvPr>
          <p:cNvCxnSpPr/>
          <p:nvPr/>
        </p:nvCxnSpPr>
        <p:spPr>
          <a:xfrm>
            <a:off x="4971573" y="3176070"/>
            <a:ext cx="3175918" cy="1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6BD63DA-C10C-BB3B-ACE5-F6834CCD269B}"/>
              </a:ext>
            </a:extLst>
          </p:cNvPr>
          <p:cNvCxnSpPr>
            <a:cxnSpLocks/>
          </p:cNvCxnSpPr>
          <p:nvPr/>
        </p:nvCxnSpPr>
        <p:spPr>
          <a:xfrm>
            <a:off x="4971572" y="3472726"/>
            <a:ext cx="3175918" cy="1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EFF10E74-01FC-8194-CA32-8CD8BDBEFF1B}"/>
              </a:ext>
            </a:extLst>
          </p:cNvPr>
          <p:cNvCxnSpPr>
            <a:cxnSpLocks/>
          </p:cNvCxnSpPr>
          <p:nvPr/>
        </p:nvCxnSpPr>
        <p:spPr>
          <a:xfrm flipH="1" flipV="1">
            <a:off x="4971519" y="3764835"/>
            <a:ext cx="3176023" cy="103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4763E9D-7383-3386-E68C-11D45A96295D}"/>
              </a:ext>
            </a:extLst>
          </p:cNvPr>
          <p:cNvSpPr txBox="1"/>
          <p:nvPr/>
        </p:nvSpPr>
        <p:spPr>
          <a:xfrm>
            <a:off x="5183927" y="2802919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solidFill>
                  <a:srgbClr val="022E55"/>
                </a:solidFill>
                <a:latin typeface="Times New Roman"/>
                <a:ea typeface="+mn-lt"/>
                <a:cs typeface="+mn-lt"/>
              </a:rPr>
              <a:t>SP_WC16 - Sensor Data</a:t>
            </a:r>
            <a:endParaRPr lang="it-IT" sz="2000" dirty="0">
              <a:solidFill>
                <a:srgbClr val="022E55"/>
              </a:solidFill>
              <a:latin typeface="Times New Roman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8F8EB17-E7E2-18EE-F6BF-7561755EAAE6}"/>
              </a:ext>
            </a:extLst>
          </p:cNvPr>
          <p:cNvSpPr txBox="1"/>
          <p:nvPr/>
        </p:nvSpPr>
        <p:spPr>
          <a:xfrm>
            <a:off x="5183926" y="3099575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solidFill>
                  <a:srgbClr val="022E55"/>
                </a:solidFill>
                <a:latin typeface="Times New Roman"/>
                <a:ea typeface="+mn-lt"/>
                <a:cs typeface="+mn-lt"/>
              </a:rPr>
              <a:t>SP_WC10 - </a:t>
            </a:r>
            <a:r>
              <a:rPr lang="it-IT" sz="2000" dirty="0" err="1">
                <a:solidFill>
                  <a:srgbClr val="022E55"/>
                </a:solidFill>
                <a:latin typeface="Times New Roman"/>
                <a:ea typeface="+mn-lt"/>
                <a:cs typeface="+mn-lt"/>
              </a:rPr>
              <a:t>Map</a:t>
            </a:r>
            <a:r>
              <a:rPr lang="it-IT" sz="2000" dirty="0">
                <a:solidFill>
                  <a:srgbClr val="022E55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it-IT" sz="2000" dirty="0" err="1">
                <a:solidFill>
                  <a:srgbClr val="022E55"/>
                </a:solidFill>
                <a:latin typeface="Times New Roman"/>
                <a:ea typeface="+mn-lt"/>
                <a:cs typeface="+mn-lt"/>
              </a:rPr>
              <a:t>Paths</a:t>
            </a:r>
            <a:endParaRPr lang="it-IT" sz="2000" dirty="0" err="1">
              <a:solidFill>
                <a:srgbClr val="022E55"/>
              </a:solidFill>
              <a:latin typeface="Times New Roman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48013DE-ACEE-7C66-EE8C-D446D998BA15}"/>
              </a:ext>
            </a:extLst>
          </p:cNvPr>
          <p:cNvSpPr txBox="1"/>
          <p:nvPr/>
        </p:nvSpPr>
        <p:spPr>
          <a:xfrm>
            <a:off x="5079222" y="3402046"/>
            <a:ext cx="31852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solidFill>
                  <a:srgbClr val="022E55"/>
                </a:solidFill>
                <a:latin typeface="Times New Roman"/>
                <a:ea typeface="+mn-lt"/>
                <a:cs typeface="+mn-lt"/>
              </a:rPr>
              <a:t>SP_MC5: </a:t>
            </a:r>
            <a:r>
              <a:rPr lang="it-IT" sz="2000" dirty="0" err="1">
                <a:solidFill>
                  <a:srgbClr val="022E55"/>
                </a:solidFill>
                <a:latin typeface="Times New Roman"/>
                <a:ea typeface="+mn-lt"/>
                <a:cs typeface="+mn-lt"/>
              </a:rPr>
              <a:t>Path</a:t>
            </a:r>
            <a:r>
              <a:rPr lang="it-IT" sz="2000" dirty="0">
                <a:solidFill>
                  <a:srgbClr val="022E55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it-IT" sz="2000" dirty="0" err="1">
                <a:solidFill>
                  <a:srgbClr val="022E55"/>
                </a:solidFill>
                <a:latin typeface="Times New Roman"/>
                <a:ea typeface="+mn-lt"/>
                <a:cs typeface="+mn-lt"/>
              </a:rPr>
              <a:t>Visualization</a:t>
            </a:r>
            <a:endParaRPr lang="it-IT" dirty="0" err="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139078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4" grpId="0" animBg="1"/>
      <p:bldP spid="17" grpId="0" animBg="1"/>
      <p:bldP spid="21" grpId="0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D8C97-FE0E-70C4-C06C-FDA6BFF3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03556CF4-A43E-8098-5903-D2B1A5F27195}"/>
              </a:ext>
            </a:extLst>
          </p:cNvPr>
          <p:cNvSpPr/>
          <p:nvPr/>
        </p:nvSpPr>
        <p:spPr>
          <a:xfrm>
            <a:off x="0" y="345258"/>
            <a:ext cx="12192000" cy="6858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880FF8-E524-0BEC-E2EB-451F172D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390"/>
            <a:ext cx="8927184" cy="85953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/>
                <a:cs typeface="Times New Roman"/>
              </a:rPr>
              <a:t>Core Use Case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3D7027E-4C41-E4DF-CAF2-FE1CA607A3E4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magine 5" descr="Immagine che contiene testo, schermata, diagramma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CEFBC34B-4345-6547-A1F4-DCF7564F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48" y="1118016"/>
            <a:ext cx="7522723" cy="5577591"/>
          </a:xfrm>
          <a:prstGeom prst="rect">
            <a:avLst/>
          </a:prstGeom>
        </p:spPr>
      </p:pic>
      <p:pic>
        <p:nvPicPr>
          <p:cNvPr id="5" name="Immagine 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B31471AE-124F-DE67-43AB-81D79E201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69" y="345258"/>
            <a:ext cx="914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84272"/>
      </p:ext>
    </p:extLst>
  </p:cSld>
  <p:clrMapOvr>
    <a:masterClrMapping/>
  </p:clrMapOvr>
  <p:transition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6E9B5-CFDE-BB93-B110-B5D8247D0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2BAEB04-14A6-8374-8BEA-D5E43E4A0EC1}"/>
              </a:ext>
            </a:extLst>
          </p:cNvPr>
          <p:cNvSpPr/>
          <p:nvPr/>
        </p:nvSpPr>
        <p:spPr>
          <a:xfrm>
            <a:off x="0" y="345258"/>
            <a:ext cx="12192000" cy="6858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AFBDB6F-5873-FB54-D7A1-80A29A12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390"/>
            <a:ext cx="8927184" cy="85953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/>
                <a:cs typeface="Times New Roman"/>
              </a:rPr>
              <a:t>Core Use Case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B78C86C-8F55-315C-2C4B-B3B8629E57D1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20178AC2-FA5C-6496-3B1E-5D54EA697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69" y="345258"/>
            <a:ext cx="914400" cy="685800"/>
          </a:xfrm>
          <a:prstGeom prst="rect">
            <a:avLst/>
          </a:prstGeom>
        </p:spPr>
      </p:pic>
      <p:pic>
        <p:nvPicPr>
          <p:cNvPr id="7" name="Immagine 6" descr="Immagine che contiene testo, schermata, Carattere, mappa&#10;&#10;Il contenuto generato dall&amp;#39;IA potrebbe non essere corretto.">
            <a:extLst>
              <a:ext uri="{FF2B5EF4-FFF2-40B4-BE49-F238E27FC236}">
                <a16:creationId xmlns:a16="http://schemas.microsoft.com/office/drawing/2014/main" id="{65901FC6-AF8E-FE6C-8FAA-B43F809E5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6402" y="1291328"/>
            <a:ext cx="2363773" cy="4874474"/>
          </a:xfrm>
          <a:prstGeom prst="rect">
            <a:avLst/>
          </a:prstGeom>
        </p:spPr>
      </p:pic>
      <p:pic>
        <p:nvPicPr>
          <p:cNvPr id="8" name="Immagine 7" descr="Immagine che contiene testo, schermata&#10;&#10;Il contenuto generato dall&amp;#39;IA potrebbe non essere corretto.">
            <a:extLst>
              <a:ext uri="{FF2B5EF4-FFF2-40B4-BE49-F238E27FC236}">
                <a16:creationId xmlns:a16="http://schemas.microsoft.com/office/drawing/2014/main" id="{63AC9F0E-FEDF-0611-D69F-39F10EF02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327" y="1291033"/>
            <a:ext cx="2369590" cy="4880291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26F4BA6A-55CC-48DF-D99A-57B65C5579B5}"/>
              </a:ext>
            </a:extLst>
          </p:cNvPr>
          <p:cNvSpPr/>
          <p:nvPr/>
        </p:nvSpPr>
        <p:spPr>
          <a:xfrm>
            <a:off x="4196522" y="4064000"/>
            <a:ext cx="3798956" cy="3644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Ciclista Maschio Professionista In Movimento In Sella A Una Bici Da Strada  Per I Concetti Di Sport O Fitness, Azione Del Ciclista, Idoneità Sportiva,  Bici Da Strada Immagine PNG e clipart per">
            <a:extLst>
              <a:ext uri="{FF2B5EF4-FFF2-40B4-BE49-F238E27FC236}">
                <a16:creationId xmlns:a16="http://schemas.microsoft.com/office/drawing/2014/main" id="{C9DCC170-2FA8-6411-2AA7-DD9069C401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6443" y="2107095"/>
            <a:ext cx="1959114" cy="19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17819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17E49-1A28-2780-1F4F-4E186FEB3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7F00AAA-CB00-16C7-6325-1DE8052747A9}"/>
              </a:ext>
            </a:extLst>
          </p:cNvPr>
          <p:cNvSpPr/>
          <p:nvPr/>
        </p:nvSpPr>
        <p:spPr>
          <a:xfrm>
            <a:off x="0" y="345258"/>
            <a:ext cx="12192000" cy="6858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78A8B93-6DD7-088C-C568-38BAFC05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390"/>
            <a:ext cx="7607784" cy="85953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  <a:t>   Domain assumption &amp; Requirements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864F0F1-BB7D-5A8D-4877-6D8A249C4260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6D665C0C-8CD5-6AE1-33BE-8F0C25FC2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69" y="345258"/>
            <a:ext cx="914400" cy="685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50A5F9C-8390-9E0E-F320-BB78EACFC48B}"/>
              </a:ext>
            </a:extLst>
          </p:cNvPr>
          <p:cNvSpPr txBox="1"/>
          <p:nvPr/>
        </p:nvSpPr>
        <p:spPr>
          <a:xfrm>
            <a:off x="457200" y="1316756"/>
            <a:ext cx="445666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rgbClr val="022E55"/>
                </a:solidFill>
                <a:latin typeface="Times New Roman"/>
                <a:cs typeface="Times New Roman"/>
              </a:rPr>
              <a:t>Critical domain assumption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C86A33B-AEB3-4DFA-8C18-97C76E267D79}"/>
              </a:ext>
            </a:extLst>
          </p:cNvPr>
          <p:cNvSpPr txBox="1"/>
          <p:nvPr/>
        </p:nvSpPr>
        <p:spPr>
          <a:xfrm>
            <a:off x="6823436" y="1316756"/>
            <a:ext cx="443082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rgbClr val="022E55"/>
                </a:solidFill>
                <a:latin typeface="Times New Roman"/>
                <a:cs typeface="Times New Roman"/>
              </a:rPr>
              <a:t>Most relevant requirements</a:t>
            </a:r>
            <a:endParaRPr lang="en-US" sz="2800" b="1" dirty="0">
              <a:solidFill>
                <a:srgbClr val="022E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E3CD86-35F6-70B9-8C56-6CC58FFAF0A7}"/>
              </a:ext>
            </a:extLst>
          </p:cNvPr>
          <p:cNvSpPr txBox="1"/>
          <p:nvPr/>
        </p:nvSpPr>
        <p:spPr>
          <a:xfrm>
            <a:off x="483866" y="2074545"/>
            <a:ext cx="5368564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D1 &amp; D6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Calibrated sensors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Cycling patterns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D3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Truthful reports</a:t>
            </a:r>
            <a:endParaRPr lang="en-US" sz="2400" dirty="0">
              <a:latin typeface="Times New Roman"/>
              <a:cs typeface="Times New Roman" panose="02020603050405020304" pitchFamily="18" charset="0"/>
            </a:endParaRPr>
          </a:p>
          <a:p>
            <a:pPr marL="742950" lvl="1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11E91B9E-0BA5-F374-9482-F5BB69072E0B}"/>
              </a:ext>
            </a:extLst>
          </p:cNvPr>
          <p:cNvSpPr/>
          <p:nvPr/>
        </p:nvSpPr>
        <p:spPr>
          <a:xfrm>
            <a:off x="6077712" y="2074545"/>
            <a:ext cx="36576" cy="41148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7659D8B7-77CF-BF5A-81D9-5A2B7DDD7EA8}"/>
              </a:ext>
            </a:extLst>
          </p:cNvPr>
          <p:cNvSpPr/>
          <p:nvPr/>
        </p:nvSpPr>
        <p:spPr>
          <a:xfrm>
            <a:off x="6078115" y="1318768"/>
            <a:ext cx="36576" cy="521208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B2F77F8-DD0B-9307-AC91-C98A04F60201}"/>
              </a:ext>
            </a:extLst>
          </p:cNvPr>
          <p:cNvSpPr txBox="1"/>
          <p:nvPr/>
        </p:nvSpPr>
        <p:spPr>
          <a:xfrm>
            <a:off x="6824171" y="2091995"/>
            <a:ext cx="5368564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/>
                <a:ea typeface="+mn-lt"/>
                <a:cs typeface="+mn-lt"/>
              </a:rPr>
              <a:t>R14 &amp; R16</a:t>
            </a:r>
            <a:endParaRPr lang="en-US" sz="2400" dirty="0">
              <a:latin typeface="Times New Roman"/>
              <a:cs typeface="Times New Roman" panose="02020603050405020304" pitchFamily="18" charset="0"/>
            </a:endParaRPr>
          </a:p>
          <a:p>
            <a:pPr marL="742950" lvl="1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Hybrid Detection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Avoid false positives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/>
                <a:ea typeface="+mn-lt"/>
                <a:cs typeface="+mn-lt"/>
              </a:rPr>
              <a:t>R19 &amp; R20</a:t>
            </a:r>
            <a:endParaRPr lang="en-US" sz="2400" dirty="0">
              <a:latin typeface="Times New Roman"/>
              <a:cs typeface="Times New Roman" panose="02020603050405020304" pitchFamily="18" charset="0"/>
            </a:endParaRPr>
          </a:p>
          <a:p>
            <a:pPr marL="742950" lvl="1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/>
                <a:ea typeface="+mn-lt"/>
                <a:cs typeface="+mn-lt"/>
              </a:rPr>
              <a:t>Dynamic Safety Scoring</a:t>
            </a:r>
            <a:endParaRPr lang="en-US" sz="2400" dirty="0">
              <a:latin typeface="Times New Roman"/>
              <a:cs typeface="Times New Roman" panose="02020603050405020304" pitchFamily="18" charset="0"/>
            </a:endParaRPr>
          </a:p>
          <a:p>
            <a:pPr marL="742950" lvl="1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Raw reports </a:t>
            </a:r>
            <a:endParaRPr lang="en-US" sz="2400" dirty="0">
              <a:latin typeface="Times New Roman"/>
              <a:cs typeface="Times New Roman" panose="02020603050405020304" pitchFamily="18" charset="0"/>
            </a:endParaRPr>
          </a:p>
          <a:p>
            <a:pPr marL="742950" lvl="1" indent="-182880">
              <a:buClr>
                <a:srgbClr val="0460B4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/>
                <a:cs typeface="Times New Roman"/>
              </a:rPr>
              <a:t>Markers</a:t>
            </a:r>
            <a:endParaRPr lang="en-US" sz="2400" dirty="0">
              <a:latin typeface="Times New Roman"/>
              <a:cs typeface="Times New Roman" panose="02020603050405020304" pitchFamily="18" charset="0"/>
            </a:endParaRPr>
          </a:p>
          <a:p>
            <a:pPr marL="742950" lvl="1" indent="-285750">
              <a:buClr>
                <a:srgbClr val="0460B4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08172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5" grpId="0" animBg="1"/>
      <p:bldP spid="1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EC977-37F6-BBEE-0764-B1FB06E9D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55DEF4DA-4D4B-FD4C-96C3-67D8FD647DD8}"/>
              </a:ext>
            </a:extLst>
          </p:cNvPr>
          <p:cNvSpPr/>
          <p:nvPr/>
        </p:nvSpPr>
        <p:spPr>
          <a:xfrm>
            <a:off x="0" y="345258"/>
            <a:ext cx="12192000" cy="6858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AA4272-A5B3-2BDE-806E-DBB580F8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58390"/>
            <a:ext cx="7022969" cy="85953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/>
                <a:cs typeface="Times New Roman"/>
              </a:rPr>
              <a:t>Alloy Model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F37232E-CB66-5FC2-1CBB-2C2BAE3FC409}"/>
              </a:ext>
            </a:extLst>
          </p:cNvPr>
          <p:cNvSpPr/>
          <p:nvPr/>
        </p:nvSpPr>
        <p:spPr>
          <a:xfrm>
            <a:off x="0" y="6400800"/>
            <a:ext cx="457200" cy="457200"/>
          </a:xfrm>
          <a:prstGeom prst="rect">
            <a:avLst/>
          </a:prstGeom>
          <a:solidFill>
            <a:srgbClr val="022E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6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B16C743D-F8DD-6006-B28F-EBF368B5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69" y="345258"/>
            <a:ext cx="914400" cy="685800"/>
          </a:xfrm>
          <a:prstGeom prst="rect">
            <a:avLst/>
          </a:prstGeom>
        </p:spPr>
      </p:pic>
      <p:pic>
        <p:nvPicPr>
          <p:cNvPr id="6" name="Immagine 5" descr="Immagine che contiene testo, diagramma, mappa, Piano&#10;&#10;Il contenuto generato dall&amp;#39;IA potrebbe non essere corretto.">
            <a:extLst>
              <a:ext uri="{FF2B5EF4-FFF2-40B4-BE49-F238E27FC236}">
                <a16:creationId xmlns:a16="http://schemas.microsoft.com/office/drawing/2014/main" id="{E35CC07E-E2AD-B102-AD7F-A2BADA5DF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2666"/>
            <a:ext cx="12192000" cy="45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26904"/>
      </p:ext>
    </p:extLst>
  </p:cSld>
  <p:clrMapOvr>
    <a:masterClrMapping/>
  </p:clrMapOvr>
  <p:transition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2E5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DFEC82-5E2F-6AAE-C05B-A6521C027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7F9D1B-5313-F5AB-DDF3-4198FDBA9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062" y="2766218"/>
            <a:ext cx="3714161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</a:p>
        </p:txBody>
      </p:sp>
      <p:pic>
        <p:nvPicPr>
          <p:cNvPr id="4" name="Immagine 3" descr="Immagine che contiene testo, Carattere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9513890B-D785-BCC0-D966-0D18D2D80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380" y="0"/>
            <a:ext cx="1256908" cy="94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2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7C1487D20B8A94887098117675CF6F0" ma:contentTypeVersion="1" ma:contentTypeDescription="Creare un nuovo documento." ma:contentTypeScope="" ma:versionID="42677e47f60740572d6fa24fb6d38afc">
  <xsd:schema xmlns:xsd="http://www.w3.org/2001/XMLSchema" xmlns:xs="http://www.w3.org/2001/XMLSchema" xmlns:p="http://schemas.microsoft.com/office/2006/metadata/properties" xmlns:ns3="f37b1c8c-cba6-4804-b5ef-be6dc2377649" targetNamespace="http://schemas.microsoft.com/office/2006/metadata/properties" ma:root="true" ma:fieldsID="c58938c65a8cd7c7331a26b51f025eee" ns3:_="">
    <xsd:import namespace="f37b1c8c-cba6-4804-b5ef-be6dc237764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7b1c8c-cba6-4804-b5ef-be6dc237764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89CD3F-EF9E-4A58-ABE6-FDF79CD78C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FC91AC-6F95-4ECD-B9A7-B41A480D2B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7b1c8c-cba6-4804-b5ef-be6dc23776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DC7A0F-16CC-4F3E-A86C-8718092CF986}">
  <ds:schemaRefs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terms/"/>
    <ds:schemaRef ds:uri="f37b1c8c-cba6-4804-b5ef-be6dc2377649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304</Words>
  <Application>Microsoft Office PowerPoint</Application>
  <PresentationFormat>Widescreen</PresentationFormat>
  <Paragraphs>114</Paragraphs>
  <Slides>18</Slides>
  <Notes>1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Times New Roman</vt:lpstr>
      <vt:lpstr>Wingdings</vt:lpstr>
      <vt:lpstr>Wingdings,Sans-Serif</vt:lpstr>
      <vt:lpstr>Tema di Office</vt:lpstr>
      <vt:lpstr>Presentazione standard di PowerPoint</vt:lpstr>
      <vt:lpstr>RASD</vt:lpstr>
      <vt:lpstr>Goals</vt:lpstr>
      <vt:lpstr>   World vs Machine Phenomena </vt:lpstr>
      <vt:lpstr>Core Use Case </vt:lpstr>
      <vt:lpstr>Core Use Case </vt:lpstr>
      <vt:lpstr>   Domain assumption &amp; Requirements</vt:lpstr>
      <vt:lpstr>Alloy Model</vt:lpstr>
      <vt:lpstr>DD</vt:lpstr>
      <vt:lpstr>   Architectural overview</vt:lpstr>
      <vt:lpstr>   Component diagram</vt:lpstr>
      <vt:lpstr>   Component diagram</vt:lpstr>
      <vt:lpstr>   Interactions between components: meaningful case</vt:lpstr>
      <vt:lpstr>   Integration and Validation plan</vt:lpstr>
      <vt:lpstr>Thanks for the attention!</vt:lpstr>
      <vt:lpstr>Presentazione standard di PowerPoint</vt:lpstr>
      <vt:lpstr>Presentazione standard di PowerPoint</vt:lpstr>
      <vt:lpstr>   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Leonardo Guglielmi</dc:creator>
  <cp:lastModifiedBy>Leonardo Guglielmi</cp:lastModifiedBy>
  <cp:revision>17</cp:revision>
  <dcterms:created xsi:type="dcterms:W3CDTF">2026-01-20T09:18:25Z</dcterms:created>
  <dcterms:modified xsi:type="dcterms:W3CDTF">2026-01-28T11:48:19Z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0x010100C7C1487D20B8A94887098117675CF6F0</vt:lpwstr>
  </property>
</Properties>
</file>